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81C627C-6D44-4DCA-8004-31CFEA49CF9E}" type="datetimeFigureOut">
              <a:rPr lang="it-IT" smtClean="0"/>
              <a:t>14/05/2017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C9D8DF-28D5-4BF5-A353-77E8185F5C7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ubmiur.pubblica.istruzione.it/alfresco/d/d/workspace/SpacesStore/d897a8ab-9caa-41a6-9993-ee496b84b0c3/CCNL%20scuola%202006_2009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611560" y="544849"/>
            <a:ext cx="8064896" cy="5769932"/>
            <a:chOff x="539552" y="404664"/>
            <a:chExt cx="8316045" cy="5769932"/>
          </a:xfrm>
        </p:grpSpPr>
        <p:pic>
          <p:nvPicPr>
            <p:cNvPr id="3" name="Picture 2" descr="Fot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04664"/>
              <a:ext cx="3390900" cy="2876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Gruppo 3"/>
            <p:cNvGrpSpPr/>
            <p:nvPr/>
          </p:nvGrpSpPr>
          <p:grpSpPr>
            <a:xfrm>
              <a:off x="1115616" y="995215"/>
              <a:ext cx="7739981" cy="5179381"/>
              <a:chOff x="1115616" y="995215"/>
              <a:chExt cx="7739981" cy="5179381"/>
            </a:xfrm>
          </p:grpSpPr>
          <p:pic>
            <p:nvPicPr>
              <p:cNvPr id="5" name="Picture 4" descr="Foto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0452" y="995215"/>
                <a:ext cx="4925145" cy="20737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6" descr="Fot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7233" y="3933056"/>
                <a:ext cx="4791075" cy="952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CasellaDiTesto 6"/>
              <p:cNvSpPr txBox="1"/>
              <p:nvPr/>
            </p:nvSpPr>
            <p:spPr>
              <a:xfrm>
                <a:off x="1115616" y="5805264"/>
                <a:ext cx="69127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dirty="0" smtClean="0">
                    <a:latin typeface="Baskerville Old Face" panose="02020602080505020303" pitchFamily="18" charset="0"/>
                  </a:rPr>
                  <a:t>FORMATORE: Deborah PIUMA</a:t>
                </a:r>
                <a:endParaRPr lang="it-IT" dirty="0">
                  <a:latin typeface="Baskerville Old Face" panose="020206020805050203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9528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6" t="43577" r="18750" b="31641"/>
          <a:stretch/>
        </p:blipFill>
        <p:spPr bwMode="auto">
          <a:xfrm>
            <a:off x="611560" y="3140968"/>
            <a:ext cx="7992888" cy="183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7" t="32322" r="18162" b="58019"/>
          <a:stretch/>
        </p:blipFill>
        <p:spPr bwMode="auto">
          <a:xfrm>
            <a:off x="672351" y="1586753"/>
            <a:ext cx="7853083" cy="69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788024" y="2606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Riassumendo…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067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971600" y="1988840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/>
              <a:t>ESERCITAZIONE: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4000" dirty="0" smtClean="0"/>
              <a:t>IL TUO SUPPORTO ATTIVO NELL’ISTITUZIONE SOLASTICA</a:t>
            </a:r>
          </a:p>
          <a:p>
            <a:pPr algn="ctr"/>
            <a:r>
              <a:rPr lang="it-IT" sz="3600" dirty="0" smtClean="0"/>
              <a:t>(</a:t>
            </a:r>
            <a:r>
              <a:rPr lang="it-IT" sz="3600" dirty="0" smtClean="0"/>
              <a:t>DESCRIVI IN 5 RIGHE CIRCA )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4835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068960"/>
            <a:ext cx="7024744" cy="1584176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/>
              <a:t>ATA: profili e aree, compiti e </a:t>
            </a:r>
            <a:r>
              <a:rPr lang="it-IT" sz="4400" b="1" dirty="0" smtClean="0"/>
              <a:t>mansioni</a:t>
            </a:r>
            <a:r>
              <a:rPr lang="it-IT" sz="4400" b="1" dirty="0"/>
              <a:t/>
            </a:r>
            <a:br>
              <a:rPr lang="it-IT" sz="4400" b="1" dirty="0"/>
            </a:b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85659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63162" y="908720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/>
              <a:t>l personale Amministrativo, Tecnico e Ausiliario (ATA) svolge funzioni amministrative, contabili, gestionali, di sorveglianza … in collaborazione con il dirigente scolastico e con il personale docente.</a:t>
            </a:r>
          </a:p>
          <a:p>
            <a:pPr algn="just"/>
            <a:r>
              <a:rPr lang="it-IT" sz="2800" dirty="0"/>
              <a:t>Il personale Amministrativo, Tecnico e Ausiliario (ATA) svolge funzioni amministrative, contabili, gestionali, di sorveglianza … in collaborazione con il dirigente scolastico e con il personale docente.</a:t>
            </a:r>
          </a:p>
        </p:txBody>
      </p:sp>
    </p:spTree>
    <p:extLst>
      <p:ext uri="{BB962C8B-B14F-4D97-AF65-F5344CB8AC3E}">
        <p14:creationId xmlns:p14="http://schemas.microsoft.com/office/powerpoint/2010/main" val="81940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577" y="1211483"/>
            <a:ext cx="770485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it-IT" altLang="it-IT" sz="3200" dirty="0"/>
              <a:t>In base alle mansioni svolte, detto personale è inquadrato in diversi profili a loro volta raggruppati in quattro aree</a:t>
            </a:r>
            <a:r>
              <a:rPr lang="it-IT" altLang="it-IT" sz="3200" dirty="0" smtClean="0"/>
              <a:t>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banner.orizzontescuola.it/atax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32" y="3480494"/>
            <a:ext cx="8100816" cy="268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2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1412776"/>
            <a:ext cx="67687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/>
              <a:t>requisiti per accedere ad ognuno dei detti profili sono i seguenti:</a:t>
            </a:r>
          </a:p>
        </p:txBody>
      </p:sp>
      <p:pic>
        <p:nvPicPr>
          <p:cNvPr id="2050" name="Picture 2" descr="http://banner.orizzontescuola.it/atax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00"/>
          <a:stretch/>
        </p:blipFill>
        <p:spPr bwMode="auto">
          <a:xfrm>
            <a:off x="611560" y="3356992"/>
            <a:ext cx="7915834" cy="263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9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anner.orizzontescuola.it/atax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76" r="3713"/>
          <a:stretch/>
        </p:blipFill>
        <p:spPr bwMode="auto">
          <a:xfrm>
            <a:off x="539552" y="980728"/>
            <a:ext cx="8068871" cy="468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05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anner.orizzontescuola.it/atax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16"/>
          <a:stretch/>
        </p:blipFill>
        <p:spPr bwMode="auto">
          <a:xfrm>
            <a:off x="560793" y="548680"/>
            <a:ext cx="8115663" cy="5882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12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anner.orizzontescuola.it/atax4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87"/>
          <a:stretch/>
        </p:blipFill>
        <p:spPr bwMode="auto">
          <a:xfrm>
            <a:off x="467544" y="836712"/>
            <a:ext cx="816417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58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4014" y="1556792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dirty="0" err="1" smtClean="0"/>
              <a:t>Compitie</a:t>
            </a:r>
            <a:r>
              <a:rPr lang="it-IT" sz="3200" dirty="0" smtClean="0"/>
              <a:t> mansioni, svolti dal personale inquadrato nei diversi profili, sono descritti nel vigente CCNL – Tabella A </a:t>
            </a:r>
            <a:r>
              <a:rPr lang="it-IT" sz="3200" dirty="0" smtClean="0">
                <a:hlinkClick r:id="rId2"/>
              </a:rPr>
              <a:t>“Profili di Area del personale ATA” </a:t>
            </a:r>
            <a:r>
              <a:rPr lang="it-IT" sz="3200" dirty="0" smtClean="0"/>
              <a:t>.</a:t>
            </a:r>
          </a:p>
          <a:p>
            <a:pPr algn="just"/>
            <a:endParaRPr lang="it-IT" sz="3200" dirty="0"/>
          </a:p>
          <a:p>
            <a:pPr algn="just"/>
            <a:endParaRPr lang="it-IT" sz="3200" dirty="0" smtClean="0"/>
          </a:p>
          <a:p>
            <a:pPr algn="ctr"/>
            <a:r>
              <a:rPr lang="it-IT" sz="3200" dirty="0" smtClean="0"/>
              <a:t>Ma visioniamolo insieme…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21357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162</Words>
  <Application>Microsoft Office PowerPoint</Application>
  <PresentationFormat>Presentazione su schermo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Austin</vt:lpstr>
      <vt:lpstr>Presentazione standard di PowerPoint</vt:lpstr>
      <vt:lpstr>ATA: profili e aree, compiti e mansioni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dp</dc:creator>
  <cp:lastModifiedBy>dp</cp:lastModifiedBy>
  <cp:revision>5</cp:revision>
  <dcterms:created xsi:type="dcterms:W3CDTF">2017-05-14T17:49:10Z</dcterms:created>
  <dcterms:modified xsi:type="dcterms:W3CDTF">2017-05-14T18:30:49Z</dcterms:modified>
</cp:coreProperties>
</file>